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27" autoAdjust="0"/>
    <p:restoredTop sz="94660"/>
  </p:normalViewPr>
  <p:slideViewPr>
    <p:cSldViewPr snapToGrid="0">
      <p:cViewPr>
        <p:scale>
          <a:sx n="81" d="100"/>
          <a:sy n="81" d="100"/>
        </p:scale>
        <p:origin x="-96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1D34F-1679-4974-B31B-75B8C94DA6BC}" type="datetimeFigureOut">
              <a:rPr lang="en-US" smtClean="0"/>
              <a:t>3/30/2019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46EBF3-A8AB-4FD1-B5D2-AD70746817E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1D34F-1679-4974-B31B-75B8C94DA6BC}" type="datetimeFigureOut">
              <a:rPr lang="en-US" smtClean="0"/>
              <a:t>3/30/2019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6EBF3-A8AB-4FD1-B5D2-AD70746817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1"/>
            <a:ext cx="103632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4"/>
            <a:ext cx="103632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1D34F-1679-4974-B31B-75B8C94DA6BC}" type="datetimeFigureOut">
              <a:rPr lang="en-US" smtClean="0"/>
              <a:t>3/30/2019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6EBF3-A8AB-4FD1-B5D2-AD70746817E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9944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2611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728971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1D34F-1679-4974-B31B-75B8C94DA6BC}" type="datetimeFigureOut">
              <a:rPr lang="en-US" smtClean="0"/>
              <a:t>3/30/2019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6EBF3-A8AB-4FD1-B5D2-AD70746817E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1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1D34F-1679-4974-B31B-75B8C94DA6BC}" type="datetimeFigureOut">
              <a:rPr lang="en-US" smtClean="0"/>
              <a:t>3/30/2019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6EBF3-A8AB-4FD1-B5D2-AD70746817E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49"/>
            <a:ext cx="5388864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1D34F-1679-4974-B31B-75B8C94DA6BC}" type="datetimeFigureOut">
              <a:rPr lang="en-US" smtClean="0"/>
              <a:t>3/30/2019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6EBF3-A8AB-4FD1-B5D2-AD70746817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1D34F-1679-4974-B31B-75B8C94DA6BC}" type="datetimeFigureOut">
              <a:rPr lang="en-US" smtClean="0"/>
              <a:t>3/30/2019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6EBF3-A8AB-4FD1-B5D2-AD70746817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7" y="266700"/>
            <a:ext cx="4011084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0" y="273051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7" y="2438401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1D34F-1679-4974-B31B-75B8C94DA6BC}" type="datetimeFigureOut">
              <a:rPr lang="en-US" smtClean="0"/>
              <a:t>3/30/2019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6EBF3-A8AB-4FD1-B5D2-AD70746817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5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1D34F-1679-4974-B31B-75B8C94DA6BC}" type="datetimeFigureOut">
              <a:rPr lang="en-US" smtClean="0"/>
              <a:t>3/30/2019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6EBF3-A8AB-4FD1-B5D2-AD70746817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1D34F-1679-4974-B31B-75B8C94DA6BC}" type="datetimeFigureOut">
              <a:rPr lang="en-US" smtClean="0"/>
              <a:t>3/30/2019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6EBF3-A8AB-4FD1-B5D2-AD70746817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1D34F-1679-4974-B31B-75B8C94DA6BC}" type="datetimeFigureOut">
              <a:rPr lang="en-US" smtClean="0"/>
              <a:t>3/30/2019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6EBF3-A8AB-4FD1-B5D2-AD70746817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D41D34F-1679-4974-B31B-75B8C94DA6BC}" type="datetimeFigureOut">
              <a:rPr lang="en-US" smtClean="0"/>
              <a:t>3/30/2019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446EBF3-A8AB-4FD1-B5D2-AD70746817E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277014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8826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Corruption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Corruption in Texas Department of Criminal Justice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57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200000"/>
              </a:lnSpc>
            </a:pPr>
            <a:r>
              <a:rPr lang="en-US" dirty="0"/>
              <a:t>Transparency International (2018), indicated that America was position twenty two based on corruption perception index.</a:t>
            </a:r>
          </a:p>
          <a:p>
            <a:pPr lvl="0">
              <a:lnSpc>
                <a:spcPct val="200000"/>
              </a:lnSpc>
            </a:pPr>
            <a:r>
              <a:rPr lang="en-US" dirty="0"/>
              <a:t>Corruption in judicial systems has been on the rise in the United States of America.</a:t>
            </a:r>
          </a:p>
          <a:p>
            <a:pPr lvl="0">
              <a:lnSpc>
                <a:spcPct val="200000"/>
              </a:lnSpc>
            </a:pPr>
            <a:r>
              <a:rPr lang="en-US" dirty="0"/>
              <a:t>Various agencies within TDCJ will be examined to determine the extent of corruption in the judicial system.</a:t>
            </a:r>
          </a:p>
        </p:txBody>
      </p:sp>
    </p:spTree>
    <p:extLst>
      <p:ext uri="{BB962C8B-B14F-4D97-AF65-F5344CB8AC3E}">
        <p14:creationId xmlns:p14="http://schemas.microsoft.com/office/powerpoint/2010/main" val="133767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65575"/>
          </a:xfrm>
        </p:spPr>
        <p:txBody>
          <a:bodyPr>
            <a:normAutofit fontScale="92500"/>
          </a:bodyPr>
          <a:lstStyle/>
          <a:p>
            <a:pPr>
              <a:lnSpc>
                <a:spcPct val="220000"/>
              </a:lnSpc>
            </a:pPr>
            <a:r>
              <a:rPr lang="en-US" dirty="0"/>
              <a:t>Unlawful and racist police characterize the rotten system within TDCJ.</a:t>
            </a:r>
          </a:p>
          <a:p>
            <a:pPr>
              <a:lnSpc>
                <a:spcPct val="220000"/>
              </a:lnSpc>
            </a:pPr>
            <a:r>
              <a:rPr lang="en-US" dirty="0"/>
              <a:t>As a result, cases are overloaded, prisons overcrowded, re-offender rate has increased, and unjust convictions is the norm at TDCJ.</a:t>
            </a:r>
          </a:p>
          <a:p>
            <a:pPr>
              <a:lnSpc>
                <a:spcPct val="220000"/>
              </a:lnSpc>
            </a:pPr>
            <a:r>
              <a:rPr lang="en-US" dirty="0"/>
              <a:t>To exemplify, re-offense rate is illustrated by the number of revocations which is at 7,120 people within the judicial </a:t>
            </a:r>
            <a:r>
              <a:rPr lang="en-US" dirty="0" smtClean="0"/>
              <a:t>system (TDCJ, 2017).</a:t>
            </a:r>
            <a:endParaRPr lang="en-US" dirty="0"/>
          </a:p>
          <a:p>
            <a:pPr>
              <a:lnSpc>
                <a:spcPct val="22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1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</a:t>
            </a: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To evaluate the cause of the corruption at TDCJ</a:t>
            </a:r>
          </a:p>
          <a:p>
            <a:pPr>
              <a:lnSpc>
                <a:spcPct val="200000"/>
              </a:lnSpc>
            </a:pPr>
            <a:r>
              <a:rPr lang="en-US" dirty="0"/>
              <a:t>To recommend measures to detect corruption at its early phase before it occurs</a:t>
            </a:r>
          </a:p>
          <a:p>
            <a:pPr>
              <a:lnSpc>
                <a:spcPct val="200000"/>
              </a:lnSpc>
            </a:pPr>
            <a:r>
              <a:rPr lang="en-US" dirty="0"/>
              <a:t>To formulate strategies to correct deviant </a:t>
            </a:r>
            <a:r>
              <a:rPr lang="en-US" dirty="0" smtClean="0"/>
              <a:t>behaviors </a:t>
            </a:r>
            <a:r>
              <a:rPr lang="en-US" dirty="0"/>
              <a:t>amongst officers.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86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Literature </a:t>
            </a:r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/>
              <a:t>KFDA (2013), reported corrupt behavior of two officers who were on trial after receiving bribery from freed convicts to engage in drug trafficking.</a:t>
            </a:r>
          </a:p>
          <a:p>
            <a:pPr>
              <a:lnSpc>
                <a:spcPct val="200000"/>
              </a:lnSpc>
            </a:pPr>
            <a:r>
              <a:rPr lang="en-US" dirty="0"/>
              <a:t>On that note, Ross (2013), proposes a call to action to handle correctional officer deviant behaviors.</a:t>
            </a:r>
          </a:p>
          <a:p>
            <a:pPr>
              <a:lnSpc>
                <a:spcPct val="200000"/>
              </a:lnSpc>
            </a:pPr>
            <a:r>
              <a:rPr lang="en-US" dirty="0"/>
              <a:t>Similarly, </a:t>
            </a:r>
            <a:r>
              <a:rPr lang="en-US" dirty="0" err="1"/>
              <a:t>Geraghty</a:t>
            </a:r>
            <a:r>
              <a:rPr lang="en-US" dirty="0"/>
              <a:t> &amp; Velez (2011), mention duty of secrecy and lack of public scrutiny as major signs of corruption.</a:t>
            </a:r>
          </a:p>
          <a:p>
            <a:pPr>
              <a:lnSpc>
                <a:spcPct val="200000"/>
              </a:lnSpc>
            </a:pPr>
            <a:r>
              <a:rPr lang="en-US" dirty="0"/>
              <a:t>On the other hand, </a:t>
            </a:r>
            <a:r>
              <a:rPr lang="en-US" dirty="0" err="1"/>
              <a:t>Goodison</a:t>
            </a:r>
            <a:r>
              <a:rPr lang="en-US" dirty="0"/>
              <a:t>, Davis, &amp; Jackson (2015), argue on the importance of digital evidence in corruption minimization.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5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the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TDCJ is one of the largest judicial institutions in Texas.</a:t>
            </a:r>
          </a:p>
          <a:p>
            <a:pPr>
              <a:lnSpc>
                <a:spcPct val="200000"/>
              </a:lnSpc>
            </a:pPr>
            <a:r>
              <a:rPr lang="en-US" dirty="0"/>
              <a:t>Therefore, prevailing corrupt activities in the judicial system will compromise the state of affairs in the long run.</a:t>
            </a:r>
          </a:p>
          <a:p>
            <a:pPr>
              <a:lnSpc>
                <a:spcPct val="200000"/>
              </a:lnSpc>
            </a:pPr>
            <a:r>
              <a:rPr lang="en-US" dirty="0"/>
              <a:t>However, the study’s contribution would help in the realization of a corrupt-free judicial system.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89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Qualitative research design will be used through direct and participant observations, interviews, and reviews.</a:t>
            </a:r>
          </a:p>
          <a:p>
            <a:pPr>
              <a:lnSpc>
                <a:spcPct val="200000"/>
              </a:lnSpc>
            </a:pPr>
            <a:r>
              <a:rPr lang="en-US" dirty="0"/>
              <a:t>Interviews will be conducted on judges, social workers, and some officers.</a:t>
            </a:r>
          </a:p>
          <a:p>
            <a:pPr>
              <a:lnSpc>
                <a:spcPct val="200000"/>
              </a:lnSpc>
            </a:pPr>
            <a:r>
              <a:rPr lang="en-US" dirty="0"/>
              <a:t>The review will assess secondary material of previously researched works.</a:t>
            </a:r>
          </a:p>
        </p:txBody>
      </p:sp>
    </p:spTree>
    <p:extLst>
      <p:ext uri="{BB962C8B-B14F-4D97-AF65-F5344CB8AC3E}">
        <p14:creationId xmlns:p14="http://schemas.microsoft.com/office/powerpoint/2010/main" val="146086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en-US" dirty="0"/>
              <a:t>The data obtained from the qualitative research design will be validated, edited, and coded.</a:t>
            </a:r>
          </a:p>
          <a:p>
            <a:pPr>
              <a:lnSpc>
                <a:spcPct val="200000"/>
              </a:lnSpc>
            </a:pPr>
            <a:r>
              <a:rPr lang="en-US" dirty="0"/>
              <a:t>The approach will be aimed at ensuring all pre-set standards for data collection were met</a:t>
            </a:r>
          </a:p>
          <a:p>
            <a:pPr>
              <a:lnSpc>
                <a:spcPct val="200000"/>
              </a:lnSpc>
            </a:pPr>
            <a:r>
              <a:rPr lang="en-US" dirty="0"/>
              <a:t>Expert advice will be sought to direct the formulation of proposed measures.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19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The implementation of the recommended strategies are the major expected results.</a:t>
            </a:r>
          </a:p>
          <a:p>
            <a:pPr>
              <a:lnSpc>
                <a:spcPct val="200000"/>
              </a:lnSpc>
            </a:pPr>
            <a:r>
              <a:rPr lang="en-US" dirty="0"/>
              <a:t>The proposed measures will be handed to the board of TDCJ for review and streamlined operations.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0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220000"/>
              </a:lnSpc>
            </a:pPr>
            <a:r>
              <a:rPr lang="en-US" dirty="0" err="1"/>
              <a:t>Geraghty</a:t>
            </a:r>
            <a:r>
              <a:rPr lang="en-US" dirty="0"/>
              <a:t>, S., &amp; Velez, M. (2011). Bringing Transparency and Accountability to Criminal Justice </a:t>
            </a:r>
            <a:r>
              <a:rPr lang="en-US" dirty="0" smtClean="0"/>
              <a:t>Institutions </a:t>
            </a:r>
            <a:r>
              <a:rPr lang="en-US" dirty="0"/>
              <a:t>in the South. Stanford Law &amp; Policy Review. 22(2), 455-488.</a:t>
            </a:r>
          </a:p>
          <a:p>
            <a:pPr>
              <a:lnSpc>
                <a:spcPct val="220000"/>
              </a:lnSpc>
            </a:pPr>
            <a:r>
              <a:rPr lang="en-US" dirty="0" err="1"/>
              <a:t>Goodison</a:t>
            </a:r>
            <a:r>
              <a:rPr lang="en-US" dirty="0"/>
              <a:t>, S., Davis, R., &amp; Jackson, B. (2015). Digital Evidence and the U.S. Criminal Justice </a:t>
            </a:r>
            <a:r>
              <a:rPr lang="en-US" dirty="0" smtClean="0"/>
              <a:t>System</a:t>
            </a:r>
            <a:r>
              <a:rPr lang="en-US" dirty="0"/>
              <a:t>. U.S.A: Rand Corporation.</a:t>
            </a:r>
          </a:p>
          <a:p>
            <a:pPr>
              <a:lnSpc>
                <a:spcPct val="220000"/>
              </a:lnSpc>
            </a:pPr>
            <a:r>
              <a:rPr lang="en-US" dirty="0"/>
              <a:t>KFDA. (2013). Allegations of corruption within the TDCJ. Retrieved from http://www.newschannel10.com/story/22742695/allegations-of-corruption-within-the-tdcj/</a:t>
            </a:r>
          </a:p>
          <a:p>
            <a:pPr>
              <a:lnSpc>
                <a:spcPct val="220000"/>
              </a:lnSpc>
            </a:pPr>
            <a:r>
              <a:rPr lang="en-US" dirty="0"/>
              <a:t>Ross, J. (2013). Deconstructing Correctional Officer Deviance: Toward Typologies of Actions and Controls. Criminal Justice Review. 38(1), 110-126.</a:t>
            </a:r>
          </a:p>
          <a:p>
            <a:pPr>
              <a:lnSpc>
                <a:spcPct val="220000"/>
              </a:lnSpc>
            </a:pPr>
            <a:r>
              <a:rPr lang="en-US" dirty="0"/>
              <a:t>TDCJ. (2017). Fiscal Year 2017 Statistical Report. Retrieved from https://www.tdcj.texas.gov/documents/Statistical_Report_FY2017.pdf</a:t>
            </a:r>
          </a:p>
          <a:p>
            <a:pPr>
              <a:lnSpc>
                <a:spcPct val="220000"/>
              </a:lnSpc>
            </a:pPr>
            <a:r>
              <a:rPr lang="en-US" dirty="0"/>
              <a:t>Transparency International. (2018). United States of America. Retrieved from https://www.transparency.org/country/USA</a:t>
            </a:r>
          </a:p>
          <a:p>
            <a:pPr>
              <a:lnSpc>
                <a:spcPct val="22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78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40</TotalTime>
  <Words>570</Words>
  <Application>Microsoft Office PowerPoint</Application>
  <PresentationFormat>Custom</PresentationFormat>
  <Paragraphs>41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Executive</vt:lpstr>
      <vt:lpstr>Corruption </vt:lpstr>
      <vt:lpstr>Introduction</vt:lpstr>
      <vt:lpstr>Problem Statement</vt:lpstr>
      <vt:lpstr>Research Objectives</vt:lpstr>
      <vt:lpstr>Literature Review</vt:lpstr>
      <vt:lpstr>Importance of the Study</vt:lpstr>
      <vt:lpstr>Research Design</vt:lpstr>
      <vt:lpstr>Data Analysis</vt:lpstr>
      <vt:lpstr>Results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Corruption</dc:title>
  <cp:lastModifiedBy>Simon</cp:lastModifiedBy>
  <cp:revision>4</cp:revision>
  <dcterms:created xsi:type="dcterms:W3CDTF">2019-03-30T02:20:44Z</dcterms:created>
  <dcterms:modified xsi:type="dcterms:W3CDTF">2019-03-30T03:05:54Z</dcterms:modified>
</cp:coreProperties>
</file>